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bin" ContentType="application/vnd.openxmlformats-officedocument.oleObject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emf" ContentType="image/x-e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Default Extension="vml" ContentType="application/vnd.openxmlformats-officedocument.vmlDrawing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8" r:id="rId2"/>
    <p:sldId id="259" r:id="rId3"/>
    <p:sldId id="260" r:id="rId4"/>
    <p:sldId id="275" r:id="rId5"/>
    <p:sldId id="264" r:id="rId6"/>
    <p:sldId id="274" r:id="rId7"/>
    <p:sldId id="276" r:id="rId8"/>
    <p:sldId id="277" r:id="rId9"/>
    <p:sldId id="278" r:id="rId10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588" autoAdjust="0"/>
    <p:restoredTop sz="94624" autoAdjust="0"/>
  </p:normalViewPr>
  <p:slideViewPr>
    <p:cSldViewPr>
      <p:cViewPr varScale="1">
        <p:scale>
          <a:sx n="86" d="100"/>
          <a:sy n="86" d="100"/>
        </p:scale>
        <p:origin x="-1500" y="-9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3.emf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Заголовок 13"/>
          <p:cNvSpPr>
            <a:spLocks noGrp="1"/>
          </p:cNvSpPr>
          <p:nvPr>
            <p:ph type="ctrTitle"/>
          </p:nvPr>
        </p:nvSpPr>
        <p:spPr>
          <a:xfrm>
            <a:off x="1432560" y="359898"/>
            <a:ext cx="7406640" cy="1472184"/>
          </a:xfrm>
        </p:spPr>
        <p:txBody>
          <a:bodyPr anchor="b"/>
          <a:lstStyle>
            <a:lvl1pPr algn="l">
              <a:defRPr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22" name="Подзаголовок 21"/>
          <p:cNvSpPr>
            <a:spLocks noGrp="1"/>
          </p:cNvSpPr>
          <p:nvPr>
            <p:ph type="subTitle" idx="1"/>
          </p:nvPr>
        </p:nvSpPr>
        <p:spPr>
          <a:xfrm>
            <a:off x="1432560" y="1850064"/>
            <a:ext cx="7406640" cy="1752600"/>
          </a:xfrm>
        </p:spPr>
        <p:txBody>
          <a:bodyPr tIns="0"/>
          <a:lstStyle>
            <a:lvl1pPr marL="27432" indent="0" algn="l">
              <a:buNone/>
              <a:defRPr sz="2600">
                <a:solidFill>
                  <a:schemeClr val="tx2">
                    <a:shade val="30000"/>
                    <a:satMod val="150000"/>
                  </a:schemeClr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21D82E84-BE16-47F5-BDA3-758F9579C23F}" type="datetimeFigureOut">
              <a:rPr lang="ru-RU" smtClean="0"/>
              <a:pPr/>
              <a:t>09.09.2020</a:t>
            </a:fld>
            <a:endParaRPr lang="ru-RU"/>
          </a:p>
        </p:txBody>
      </p:sp>
      <p:sp>
        <p:nvSpPr>
          <p:cNvPr id="20" name="Нижний колонтитул 19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10" name="Номер слайда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C82FFF3E-5F57-4AD2-A789-B6F4AD2B553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8" name="Овал 7"/>
          <p:cNvSpPr/>
          <p:nvPr/>
        </p:nvSpPr>
        <p:spPr>
          <a:xfrm>
            <a:off x="921433" y="1413802"/>
            <a:ext cx="210312" cy="210312"/>
          </a:xfrm>
          <a:prstGeom prst="ellipse">
            <a:avLst/>
          </a:prstGeom>
          <a:gradFill rotWithShape="1">
            <a:gsLst>
              <a:gs pos="0">
                <a:schemeClr val="accent1">
                  <a:tint val="20000"/>
                  <a:satMod val="450000"/>
                  <a:alpha val="95000"/>
                </a:schemeClr>
              </a:gs>
              <a:gs pos="50000">
                <a:schemeClr val="accent1">
                  <a:tint val="38000"/>
                  <a:satMod val="250000"/>
                  <a:alpha val="90000"/>
                </a:schemeClr>
              </a:gs>
              <a:gs pos="95000">
                <a:schemeClr val="accent1">
                  <a:tint val="75000"/>
                  <a:satMod val="255000"/>
                  <a:alpha val="88000"/>
                </a:schemeClr>
              </a:gs>
              <a:gs pos="100000">
                <a:schemeClr val="accent1">
                  <a:tint val="100000"/>
                  <a:shade val="90000"/>
                  <a:satMod val="255000"/>
                  <a:alpha val="85000"/>
                </a:schemeClr>
              </a:gs>
            </a:gsLst>
            <a:path path="circle">
              <a:fillToRect l="25000" t="12500" r="75000" b="87500"/>
            </a:path>
          </a:gradFill>
          <a:ln w="2000" cap="rnd" cmpd="sng" algn="ctr">
            <a:solidFill>
              <a:schemeClr val="accent1">
                <a:shade val="90000"/>
                <a:satMod val="110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Овал 8"/>
          <p:cNvSpPr/>
          <p:nvPr/>
        </p:nvSpPr>
        <p:spPr>
          <a:xfrm>
            <a:off x="1157176" y="1345016"/>
            <a:ext cx="64008" cy="64008"/>
          </a:xfrm>
          <a:prstGeom prst="ellipse">
            <a:avLst/>
          </a:prstGeom>
          <a:noFill/>
          <a:ln w="12700" cap="rnd" cmpd="sng" algn="ctr">
            <a:solidFill>
              <a:schemeClr val="accent1">
                <a:shade val="75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21D82E84-BE16-47F5-BDA3-758F9579C23F}" type="datetimeFigureOut">
              <a:rPr lang="ru-RU" smtClean="0"/>
              <a:pPr/>
              <a:t>09.09.2020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C82FFF3E-5F57-4AD2-A789-B6F4AD2B553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оугольник 6"/>
          <p:cNvSpPr/>
          <p:nvPr/>
        </p:nvSpPr>
        <p:spPr>
          <a:xfrm>
            <a:off x="2282890" y="-54"/>
            <a:ext cx="6858000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578392" y="2600325"/>
            <a:ext cx="6400800" cy="2286000"/>
          </a:xfrm>
        </p:spPr>
        <p:txBody>
          <a:bodyPr anchor="t"/>
          <a:lstStyle>
            <a:lvl1pPr algn="l">
              <a:lnSpc>
                <a:spcPts val="4500"/>
              </a:lnSpc>
              <a:buNone/>
              <a:defRPr sz="4000" b="1" cap="all"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2578392" y="1066800"/>
            <a:ext cx="6400800" cy="1509712"/>
          </a:xfrm>
        </p:spPr>
        <p:txBody>
          <a:bodyPr anchor="b"/>
          <a:lstStyle>
            <a:lvl1pPr marL="18288" indent="0">
              <a:lnSpc>
                <a:spcPts val="2300"/>
              </a:lnSpc>
              <a:spcBef>
                <a:spcPts val="0"/>
              </a:spcBef>
              <a:buNone/>
              <a:defRPr sz="2000">
                <a:solidFill>
                  <a:schemeClr val="tx2">
                    <a:shade val="30000"/>
                    <a:satMod val="150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21D82E84-BE16-47F5-BDA3-758F9579C23F}" type="datetimeFigureOut">
              <a:rPr lang="ru-RU" smtClean="0"/>
              <a:pPr/>
              <a:t>09.09.2020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C82FFF3E-5F57-4AD2-A789-B6F4AD2B553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0" name="Прямоугольник 9"/>
          <p:cNvSpPr/>
          <p:nvPr/>
        </p:nvSpPr>
        <p:spPr bwMode="invGray">
          <a:xfrm>
            <a:off x="2286000" y="0"/>
            <a:ext cx="76200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>
            <a:outerShdw blurRad="38550" dist="38000" dir="10800000" algn="tl" rotWithShape="0">
              <a:schemeClr val="bg2">
                <a:shade val="20000"/>
                <a:satMod val="110000"/>
                <a:alpha val="2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8" name="Овал 7"/>
          <p:cNvSpPr/>
          <p:nvPr/>
        </p:nvSpPr>
        <p:spPr>
          <a:xfrm>
            <a:off x="2172321" y="2814656"/>
            <a:ext cx="210312" cy="210312"/>
          </a:xfrm>
          <a:prstGeom prst="ellipse">
            <a:avLst/>
          </a:prstGeom>
          <a:gradFill rotWithShape="1">
            <a:gsLst>
              <a:gs pos="0">
                <a:schemeClr val="accent1">
                  <a:tint val="20000"/>
                  <a:satMod val="450000"/>
                  <a:alpha val="95000"/>
                </a:schemeClr>
              </a:gs>
              <a:gs pos="50000">
                <a:schemeClr val="accent1">
                  <a:tint val="38000"/>
                  <a:satMod val="250000"/>
                  <a:alpha val="90000"/>
                </a:schemeClr>
              </a:gs>
              <a:gs pos="95000">
                <a:schemeClr val="accent1">
                  <a:tint val="75000"/>
                  <a:satMod val="255000"/>
                  <a:alpha val="88000"/>
                </a:schemeClr>
              </a:gs>
              <a:gs pos="100000">
                <a:schemeClr val="accent1">
                  <a:tint val="100000"/>
                  <a:shade val="90000"/>
                  <a:satMod val="255000"/>
                  <a:alpha val="85000"/>
                </a:schemeClr>
              </a:gs>
            </a:gsLst>
            <a:path path="circle">
              <a:fillToRect l="25000" t="12500" r="75000" b="87500"/>
            </a:path>
          </a:gradFill>
          <a:ln w="2000" cap="rnd" cmpd="sng" algn="ctr">
            <a:solidFill>
              <a:schemeClr val="accent1">
                <a:shade val="90000"/>
                <a:satMod val="110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Овал 8"/>
          <p:cNvSpPr/>
          <p:nvPr/>
        </p:nvSpPr>
        <p:spPr>
          <a:xfrm>
            <a:off x="2408064" y="2745870"/>
            <a:ext cx="64008" cy="64008"/>
          </a:xfrm>
          <a:prstGeom prst="ellipse">
            <a:avLst/>
          </a:prstGeom>
          <a:noFill/>
          <a:ln w="12700" cap="rnd" cmpd="sng" algn="ctr">
            <a:solidFill>
              <a:schemeClr val="accent1">
                <a:shade val="75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435608" y="274320"/>
            <a:ext cx="7498080" cy="1143000"/>
          </a:xfrm>
        </p:spPr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1435608" y="1524000"/>
            <a:ext cx="3657600" cy="466344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5276088" y="1524000"/>
            <a:ext cx="3657600" cy="466344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21D82E84-BE16-47F5-BDA3-758F9579C23F}" type="datetimeFigureOut">
              <a:rPr lang="ru-RU" smtClean="0"/>
              <a:pPr/>
              <a:t>09.09.2020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C82FFF3E-5F57-4AD2-A789-B6F4AD2B553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5160336"/>
            <a:ext cx="8229600" cy="1143000"/>
          </a:xfrm>
        </p:spPr>
        <p:txBody>
          <a:bodyPr anchor="ctr"/>
          <a:lstStyle>
            <a:lvl1pPr algn="ctr">
              <a:defRPr sz="4500" b="1" cap="none" baseline="0"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328278"/>
            <a:ext cx="4023360" cy="640080"/>
          </a:xfrm>
          <a:solidFill>
            <a:schemeClr val="bg1"/>
          </a:solidFill>
          <a:ln w="10795">
            <a:solidFill>
              <a:schemeClr val="bg1"/>
            </a:solidFill>
            <a:miter lim="800000"/>
          </a:ln>
        </p:spPr>
        <p:txBody>
          <a:bodyPr anchor="ctr"/>
          <a:lstStyle>
            <a:lvl1pPr marL="64008" indent="0" algn="l">
              <a:lnSpc>
                <a:spcPct val="100000"/>
              </a:lnSpc>
              <a:spcBef>
                <a:spcPts val="100"/>
              </a:spcBef>
              <a:buNone/>
              <a:defRPr sz="1900" b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4663440" y="328278"/>
            <a:ext cx="4023360" cy="640080"/>
          </a:xfrm>
          <a:solidFill>
            <a:schemeClr val="bg1"/>
          </a:solidFill>
          <a:ln w="10795">
            <a:solidFill>
              <a:schemeClr val="bg1"/>
            </a:solidFill>
            <a:miter lim="800000"/>
          </a:ln>
        </p:spPr>
        <p:txBody>
          <a:bodyPr anchor="ctr"/>
          <a:lstStyle>
            <a:lvl1pPr marL="64008" indent="0" algn="l">
              <a:lnSpc>
                <a:spcPct val="100000"/>
              </a:lnSpc>
              <a:spcBef>
                <a:spcPts val="100"/>
              </a:spcBef>
              <a:buNone/>
              <a:defRPr sz="1900" b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Содержимое 4"/>
          <p:cNvSpPr>
            <a:spLocks noGrp="1"/>
          </p:cNvSpPr>
          <p:nvPr>
            <p:ph sz="quarter" idx="2"/>
          </p:nvPr>
        </p:nvSpPr>
        <p:spPr>
          <a:xfrm>
            <a:off x="457200" y="969336"/>
            <a:ext cx="4023360" cy="4114800"/>
          </a:xfrm>
          <a:ln w="10795">
            <a:solidFill>
              <a:schemeClr val="bg1"/>
            </a:solidFill>
            <a:prstDash val="dash"/>
            <a:miter lim="800000"/>
          </a:ln>
        </p:spPr>
        <p:txBody>
          <a:bodyPr/>
          <a:lstStyle>
            <a:lvl1pPr marL="393192" indent="-274320">
              <a:lnSpc>
                <a:spcPct val="100000"/>
              </a:lnSpc>
              <a:spcBef>
                <a:spcPts val="700"/>
              </a:spcBef>
              <a:defRPr sz="2400"/>
            </a:lvl1pPr>
            <a:lvl2pPr>
              <a:lnSpc>
                <a:spcPct val="100000"/>
              </a:lnSpc>
              <a:spcBef>
                <a:spcPts val="700"/>
              </a:spcBef>
              <a:defRPr sz="2000"/>
            </a:lvl2pPr>
            <a:lvl3pPr>
              <a:lnSpc>
                <a:spcPct val="100000"/>
              </a:lnSpc>
              <a:spcBef>
                <a:spcPts val="700"/>
              </a:spcBef>
              <a:defRPr sz="1800"/>
            </a:lvl3pPr>
            <a:lvl4pPr>
              <a:lnSpc>
                <a:spcPct val="100000"/>
              </a:lnSpc>
              <a:spcBef>
                <a:spcPts val="700"/>
              </a:spcBef>
              <a:defRPr sz="1600"/>
            </a:lvl4pPr>
            <a:lvl5pPr>
              <a:lnSpc>
                <a:spcPct val="100000"/>
              </a:lnSpc>
              <a:spcBef>
                <a:spcPts val="700"/>
              </a:spcBef>
              <a:defRPr sz="16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63440" y="969336"/>
            <a:ext cx="4023360" cy="4114800"/>
          </a:xfrm>
          <a:ln w="10795">
            <a:solidFill>
              <a:schemeClr val="bg1"/>
            </a:solidFill>
            <a:prstDash val="dash"/>
            <a:miter lim="800000"/>
          </a:ln>
        </p:spPr>
        <p:txBody>
          <a:bodyPr/>
          <a:lstStyle>
            <a:lvl1pPr marL="393192" indent="-274320">
              <a:lnSpc>
                <a:spcPct val="100000"/>
              </a:lnSpc>
              <a:spcBef>
                <a:spcPts val="700"/>
              </a:spcBef>
              <a:defRPr sz="2400"/>
            </a:lvl1pPr>
            <a:lvl2pPr>
              <a:lnSpc>
                <a:spcPct val="100000"/>
              </a:lnSpc>
              <a:spcBef>
                <a:spcPts val="700"/>
              </a:spcBef>
              <a:defRPr sz="2000"/>
            </a:lvl2pPr>
            <a:lvl3pPr>
              <a:lnSpc>
                <a:spcPct val="100000"/>
              </a:lnSpc>
              <a:spcBef>
                <a:spcPts val="700"/>
              </a:spcBef>
              <a:defRPr sz="1800"/>
            </a:lvl3pPr>
            <a:lvl4pPr>
              <a:lnSpc>
                <a:spcPct val="100000"/>
              </a:lnSpc>
              <a:spcBef>
                <a:spcPts val="700"/>
              </a:spcBef>
              <a:defRPr sz="1600"/>
            </a:lvl4pPr>
            <a:lvl5pPr>
              <a:lnSpc>
                <a:spcPct val="100000"/>
              </a:lnSpc>
              <a:spcBef>
                <a:spcPts val="700"/>
              </a:spcBef>
              <a:defRPr sz="16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21D82E84-BE16-47F5-BDA3-758F9579C23F}" type="datetimeFigureOut">
              <a:rPr lang="ru-RU" smtClean="0"/>
              <a:pPr/>
              <a:t>09.09.2020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C82FFF3E-5F57-4AD2-A789-B6F4AD2B553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435608" y="274320"/>
            <a:ext cx="7498080" cy="1143000"/>
          </a:xfrm>
        </p:spPr>
        <p:txBody>
          <a:bodyPr anchor="ctr"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21D82E84-BE16-47F5-BDA3-758F9579C23F}" type="datetimeFigureOut">
              <a:rPr lang="ru-RU" smtClean="0"/>
              <a:pPr/>
              <a:t>09.09.2020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C82FFF3E-5F57-4AD2-A789-B6F4AD2B553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1014984" y="0"/>
            <a:ext cx="8129016" cy="6858000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21D82E84-BE16-47F5-BDA3-758F9579C23F}" type="datetimeFigureOut">
              <a:rPr lang="ru-RU" smtClean="0"/>
              <a:pPr/>
              <a:t>09.09.2020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C82FFF3E-5F57-4AD2-A789-B6F4AD2B553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6" name="Прямоугольник 5"/>
          <p:cNvSpPr/>
          <p:nvPr/>
        </p:nvSpPr>
        <p:spPr bwMode="invGray">
          <a:xfrm>
            <a:off x="1014984" y="-54"/>
            <a:ext cx="73152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>
            <a:outerShdw blurRad="38550" dist="38000" dir="10800000" algn="tl" rotWithShape="0">
              <a:schemeClr val="bg2">
                <a:shade val="20000"/>
                <a:satMod val="110000"/>
                <a:alpha val="2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16778"/>
            <a:ext cx="3810000" cy="1162050"/>
          </a:xfrm>
          <a:ln>
            <a:noFill/>
          </a:ln>
        </p:spPr>
        <p:txBody>
          <a:bodyPr anchor="b"/>
          <a:lstStyle>
            <a:lvl1pPr algn="l">
              <a:lnSpc>
                <a:spcPts val="2000"/>
              </a:lnSpc>
              <a:buNone/>
              <a:defRPr sz="2200" b="1" cap="all" baseline="0"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457200" y="1406964"/>
            <a:ext cx="3810000" cy="698500"/>
          </a:xfrm>
        </p:spPr>
        <p:txBody>
          <a:bodyPr/>
          <a:lstStyle>
            <a:lvl1pPr marL="45720" indent="0">
              <a:lnSpc>
                <a:spcPct val="100000"/>
              </a:lnSpc>
              <a:spcBef>
                <a:spcPts val="0"/>
              </a:spcBef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1"/>
          </p:nvPr>
        </p:nvSpPr>
        <p:spPr>
          <a:xfrm>
            <a:off x="457200" y="2133600"/>
            <a:ext cx="8153400" cy="399256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21D82E84-BE16-47F5-BDA3-758F9579C23F}" type="datetimeFigureOut">
              <a:rPr lang="ru-RU" smtClean="0"/>
              <a:pPr/>
              <a:t>09.09.2020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C82FFF3E-5F57-4AD2-A789-B6F4AD2B553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886896" y="1066800"/>
            <a:ext cx="2743200" cy="1981200"/>
          </a:xfrm>
        </p:spPr>
        <p:txBody>
          <a:bodyPr anchor="b">
            <a:noAutofit/>
          </a:bodyPr>
          <a:lstStyle>
            <a:lvl1pPr algn="l">
              <a:buNone/>
              <a:defRPr sz="2100" b="1">
                <a:effectLst/>
              </a:defRPr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21D82E84-BE16-47F5-BDA3-758F9579C23F}" type="datetimeFigureOut">
              <a:rPr lang="ru-RU" smtClean="0"/>
              <a:pPr/>
              <a:t>09.09.2020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C82FFF3E-5F57-4AD2-A789-B6F4AD2B553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8" name="Прямоугольник 7"/>
          <p:cNvSpPr/>
          <p:nvPr/>
        </p:nvSpPr>
        <p:spPr>
          <a:xfrm>
            <a:off x="762000" y="1066800"/>
            <a:ext cx="4572000" cy="4572000"/>
          </a:xfrm>
          <a:prstGeom prst="rect">
            <a:avLst/>
          </a:prstGeom>
          <a:solidFill>
            <a:srgbClr val="FFFFFF"/>
          </a:solidFill>
          <a:ln w="88900" cap="sq">
            <a:solidFill>
              <a:srgbClr val="FFFFFF"/>
            </a:solidFill>
            <a:miter lim="800000"/>
          </a:ln>
          <a:effectLst>
            <a:outerShdw blurRad="55500" dist="18500" dir="5400000" algn="tl" rotWithShape="0">
              <a:srgbClr val="000000">
                <a:alpha val="3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 contourW="635">
            <a:bevelT w="25400" h="19050"/>
            <a:contourClr>
              <a:srgbClr val="969696"/>
            </a:contourClr>
          </a:sp3d>
        </p:spPr>
        <p:txBody>
          <a:bodyPr lIns="91440" tIns="274320" rtlCol="0" anchor="t">
            <a:normAutofit/>
          </a:bodyPr>
          <a:lstStyle>
            <a:extLst/>
          </a:lstStyle>
          <a:p>
            <a:pPr marL="0" indent="-283464" algn="l" rtl="0" eaLnBrk="1" latinLnBrk="0" hangingPunct="1">
              <a:lnSpc>
                <a:spcPts val="3000"/>
              </a:lnSpc>
              <a:spcBef>
                <a:spcPts val="600"/>
              </a:spcBef>
              <a:buClr>
                <a:schemeClr val="accent1"/>
              </a:buClr>
              <a:buSzPct val="80000"/>
              <a:buFont typeface="Wingdings 2"/>
              <a:buNone/>
            </a:pPr>
            <a:endParaRPr kumimoji="0" lang="en-US" sz="3200" kern="12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838200" y="1143003"/>
            <a:ext cx="4419600" cy="3514531"/>
          </a:xfrm>
          <a:prstGeom prst="roundRect">
            <a:avLst>
              <a:gd name="adj" fmla="val 783"/>
            </a:avLst>
          </a:prstGeom>
          <a:solidFill>
            <a:schemeClr val="bg2"/>
          </a:solidFill>
          <a:ln w="127000">
            <a:noFill/>
            <a:miter lim="800000"/>
          </a:ln>
          <a:effectLst/>
        </p:spPr>
        <p:txBody>
          <a:bodyPr lIns="91440" tIns="274320" anchor="t"/>
          <a:lstStyle>
            <a:lvl1pPr indent="0">
              <a:buNone/>
              <a:defRPr sz="3200"/>
            </a:lvl1pPr>
            <a:extLst/>
          </a:lstStyle>
          <a:p>
            <a:pPr marL="0" algn="l" eaLnBrk="1" latinLnBrk="0" hangingPunct="1"/>
            <a:r>
              <a:rPr kumimoji="0" lang="ru-RU" smtClean="0"/>
              <a:t>Вставка рисунка</a:t>
            </a:r>
            <a:endParaRPr kumimoji="0" lang="en-US" dirty="0"/>
          </a:p>
        </p:txBody>
      </p:sp>
      <p:sp>
        <p:nvSpPr>
          <p:cNvPr id="9" name="Блок-схема: процесс 8"/>
          <p:cNvSpPr/>
          <p:nvPr/>
        </p:nvSpPr>
        <p:spPr>
          <a:xfrm rot="19468671">
            <a:off x="396725" y="954341"/>
            <a:ext cx="685800" cy="204310"/>
          </a:xfrm>
          <a:prstGeom prst="flowChartProcess">
            <a:avLst/>
          </a:prstGeom>
          <a:solidFill>
            <a:srgbClr val="FBFBFB">
              <a:alpha val="45098"/>
            </a:srgbClr>
          </a:solidFill>
          <a:ln w="6350" cap="rnd" cmpd="sng" algn="ctr">
            <a:solidFill>
              <a:srgbClr val="FFFFFF">
                <a:alpha val="100000"/>
              </a:srgbClr>
            </a:solidFill>
            <a:prstDash val="solid"/>
          </a:ln>
          <a:effectLst>
            <a:outerShdw blurRad="25400" dist="25400" dir="3300000" sx="96000" sy="96000" algn="tl" rotWithShape="0">
              <a:schemeClr val="bg2">
                <a:shade val="90000"/>
                <a:satMod val="200000"/>
                <a:alpha val="40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0" name="Блок-схема: процесс 9"/>
          <p:cNvSpPr/>
          <p:nvPr/>
        </p:nvSpPr>
        <p:spPr>
          <a:xfrm rot="2103354" flipH="1">
            <a:off x="5003667" y="936786"/>
            <a:ext cx="649224" cy="204310"/>
          </a:xfrm>
          <a:prstGeom prst="flowChartProcess">
            <a:avLst/>
          </a:prstGeom>
          <a:solidFill>
            <a:srgbClr val="FBFBFB">
              <a:alpha val="45098"/>
            </a:srgbClr>
          </a:solidFill>
          <a:ln w="6350" cap="rnd" cmpd="sng" algn="ctr">
            <a:solidFill>
              <a:srgbClr val="FFFFFF">
                <a:alpha val="100000"/>
              </a:srgbClr>
            </a:solidFill>
            <a:prstDash val="solid"/>
          </a:ln>
          <a:effectLst>
            <a:outerShdw blurRad="25400" dist="25400" dir="3300000" sx="96000" sy="96000" algn="tl" rotWithShape="0">
              <a:schemeClr val="bg2">
                <a:alpha val="20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8200" y="4800600"/>
            <a:ext cx="4419600" cy="762000"/>
          </a:xfrm>
        </p:spPr>
        <p:txBody>
          <a:bodyPr anchor="ctr"/>
          <a:lstStyle>
            <a:lvl1pPr marL="0" indent="0" algn="l">
              <a:lnSpc>
                <a:spcPts val="1600"/>
              </a:lnSpc>
              <a:spcBef>
                <a:spcPts val="0"/>
              </a:spcBef>
              <a:buNone/>
              <a:defRPr sz="1400">
                <a:solidFill>
                  <a:srgbClr val="777777"/>
                </a:solidFill>
              </a:defRPr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21D82E84-BE16-47F5-BDA3-758F9579C23F}" type="datetimeFigureOut">
              <a:rPr lang="ru-RU" smtClean="0"/>
              <a:pPr/>
              <a:t>09.09.2020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C82FFF3E-5F57-4AD2-A789-B6F4AD2B553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858000" y="274639"/>
            <a:ext cx="1828800" cy="5851525"/>
          </a:xfrm>
        </p:spPr>
        <p:txBody>
          <a:bodyPr vert="eaVert"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1143000" y="274640"/>
            <a:ext cx="5562600" cy="5851525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21D82E84-BE16-47F5-BDA3-758F9579C23F}" type="datetimeFigureOut">
              <a:rPr lang="ru-RU" smtClean="0"/>
              <a:pPr/>
              <a:t>09.09.2020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C82FFF3E-5F57-4AD2-A789-B6F4AD2B553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ирог 6"/>
          <p:cNvSpPr/>
          <p:nvPr/>
        </p:nvSpPr>
        <p:spPr>
          <a:xfrm>
            <a:off x="-815927" y="-815922"/>
            <a:ext cx="1638887" cy="1638887"/>
          </a:xfrm>
          <a:prstGeom prst="pie">
            <a:avLst>
              <a:gd name="adj1" fmla="val 0"/>
              <a:gd name="adj2" fmla="val 5402120"/>
            </a:avLst>
          </a:prstGeom>
          <a:solidFill>
            <a:schemeClr val="bg2">
              <a:tint val="18000"/>
              <a:satMod val="220000"/>
              <a:alpha val="33000"/>
            </a:schemeClr>
          </a:solidFill>
          <a:ln w="3175" cap="rnd" cmpd="sng" algn="ctr">
            <a:solidFill>
              <a:schemeClr val="bg2">
                <a:shade val="70000"/>
                <a:satMod val="200000"/>
                <a:alpha val="100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8" name="Овал 7"/>
          <p:cNvSpPr/>
          <p:nvPr/>
        </p:nvSpPr>
        <p:spPr>
          <a:xfrm>
            <a:off x="168816" y="21102"/>
            <a:ext cx="1702191" cy="1702191"/>
          </a:xfrm>
          <a:prstGeom prst="ellipse">
            <a:avLst/>
          </a:prstGeom>
          <a:noFill/>
          <a:ln w="27305" cap="rnd" cmpd="sng" algn="ctr">
            <a:solidFill>
              <a:schemeClr val="bg2">
                <a:tint val="45000"/>
                <a:satMod val="325000"/>
                <a:alpha val="100000"/>
              </a:schemeClr>
            </a:solidFill>
            <a:prstDash val="solid"/>
          </a:ln>
          <a:effectLst>
            <a:outerShdw blurRad="25400" dist="25400" dir="5400000" algn="tl" rotWithShape="0">
              <a:schemeClr val="bg2">
                <a:shade val="50000"/>
                <a:satMod val="150000"/>
                <a:alpha val="8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1" name="Кольцо 10"/>
          <p:cNvSpPr/>
          <p:nvPr/>
        </p:nvSpPr>
        <p:spPr>
          <a:xfrm rot="2315675">
            <a:off x="182881" y="1055077"/>
            <a:ext cx="1125717" cy="1102624"/>
          </a:xfrm>
          <a:prstGeom prst="donut">
            <a:avLst>
              <a:gd name="adj" fmla="val 11833"/>
            </a:avLst>
          </a:prstGeom>
          <a:gradFill rotWithShape="1">
            <a:gsLst>
              <a:gs pos="0">
                <a:schemeClr val="bg2">
                  <a:tint val="10000"/>
                  <a:shade val="99000"/>
                  <a:satMod val="355000"/>
                  <a:alpha val="70000"/>
                </a:schemeClr>
              </a:gs>
              <a:gs pos="70000">
                <a:schemeClr val="bg2">
                  <a:tint val="6000"/>
                  <a:shade val="100000"/>
                  <a:satMod val="400000"/>
                  <a:alpha val="55000"/>
                </a:schemeClr>
              </a:gs>
              <a:gs pos="100000">
                <a:schemeClr val="bg2">
                  <a:tint val="100000"/>
                  <a:shade val="75000"/>
                  <a:satMod val="370000"/>
                  <a:alpha val="60000"/>
                </a:schemeClr>
              </a:gs>
            </a:gsLst>
            <a:path path="circle">
              <a:fillToRect l="-407500" t="-50000" r="507500" b="150000"/>
            </a:path>
          </a:gradFill>
          <a:ln w="7350" cap="rnd" cmpd="sng" algn="ctr">
            <a:solidFill>
              <a:schemeClr val="bg2">
                <a:shade val="60000"/>
                <a:satMod val="220000"/>
                <a:alpha val="100000"/>
              </a:schemeClr>
            </a:solidFill>
            <a:prstDash val="solid"/>
          </a:ln>
          <a:effectLst>
            <a:outerShdw blurRad="12700" dist="15000" dir="4500000" algn="tl" rotWithShape="0">
              <a:schemeClr val="bg2">
                <a:shade val="10000"/>
                <a:satMod val="200000"/>
                <a:alpha val="3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2" name="Прямоугольник 11"/>
          <p:cNvSpPr/>
          <p:nvPr/>
        </p:nvSpPr>
        <p:spPr>
          <a:xfrm>
            <a:off x="1012873" y="-54"/>
            <a:ext cx="8131127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5" name="Заголовок 4"/>
          <p:cNvSpPr>
            <a:spLocks noGrp="1"/>
          </p:cNvSpPr>
          <p:nvPr>
            <p:ph type="title"/>
          </p:nvPr>
        </p:nvSpPr>
        <p:spPr>
          <a:xfrm>
            <a:off x="1435608" y="274638"/>
            <a:ext cx="7498080" cy="1143000"/>
          </a:xfrm>
          <a:prstGeom prst="rect">
            <a:avLst/>
          </a:prstGeom>
        </p:spPr>
        <p:txBody>
          <a:bodyPr anchor="ctr">
            <a:normAutofit/>
          </a:bodyPr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9" name="Текст 8"/>
          <p:cNvSpPr>
            <a:spLocks noGrp="1"/>
          </p:cNvSpPr>
          <p:nvPr>
            <p:ph type="body" idx="1"/>
          </p:nvPr>
        </p:nvSpPr>
        <p:spPr>
          <a:xfrm>
            <a:off x="1435608" y="1447800"/>
            <a:ext cx="7498080" cy="4800600"/>
          </a:xfrm>
          <a:prstGeom prst="rect">
            <a:avLst/>
          </a:prstGeom>
        </p:spPr>
        <p:txBody>
          <a:bodyPr>
            <a:normAutofit/>
          </a:bodyPr>
          <a:lstStyle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24" name="Дата 23"/>
          <p:cNvSpPr>
            <a:spLocks noGrp="1"/>
          </p:cNvSpPr>
          <p:nvPr>
            <p:ph type="dt" sz="half" idx="2"/>
          </p:nvPr>
        </p:nvSpPr>
        <p:spPr>
          <a:xfrm>
            <a:off x="3581400" y="6305550"/>
            <a:ext cx="2133600" cy="476250"/>
          </a:xfrm>
          <a:prstGeom prst="rect">
            <a:avLst/>
          </a:prstGeom>
        </p:spPr>
        <p:txBody>
          <a:bodyPr anchor="b"/>
          <a:lstStyle>
            <a:lvl1pPr algn="r" eaLnBrk="1" latinLnBrk="0" hangingPunct="1">
              <a:defRPr kumimoji="0" sz="1200">
                <a:solidFill>
                  <a:schemeClr val="bg2">
                    <a:shade val="50000"/>
                    <a:satMod val="200000"/>
                  </a:schemeClr>
                </a:solidFill>
              </a:defRPr>
            </a:lvl1pPr>
            <a:extLst/>
          </a:lstStyle>
          <a:p>
            <a:fld id="{21D82E84-BE16-47F5-BDA3-758F9579C23F}" type="datetimeFigureOut">
              <a:rPr lang="ru-RU" smtClean="0"/>
              <a:pPr/>
              <a:t>09.09.2020</a:t>
            </a:fld>
            <a:endParaRPr lang="ru-RU"/>
          </a:p>
        </p:txBody>
      </p:sp>
      <p:sp>
        <p:nvSpPr>
          <p:cNvPr id="10" name="Нижний колонтитул 9"/>
          <p:cNvSpPr>
            <a:spLocks noGrp="1"/>
          </p:cNvSpPr>
          <p:nvPr>
            <p:ph type="ftr" sz="quarter" idx="3"/>
          </p:nvPr>
        </p:nvSpPr>
        <p:spPr>
          <a:xfrm>
            <a:off x="5715000" y="6305550"/>
            <a:ext cx="2895600" cy="476250"/>
          </a:xfrm>
          <a:prstGeom prst="rect">
            <a:avLst/>
          </a:prstGeom>
        </p:spPr>
        <p:txBody>
          <a:bodyPr anchor="b"/>
          <a:lstStyle>
            <a:lvl1pPr eaLnBrk="1" latinLnBrk="0" hangingPunct="1">
              <a:defRPr kumimoji="0" sz="1200">
                <a:solidFill>
                  <a:schemeClr val="bg2">
                    <a:shade val="50000"/>
                    <a:satMod val="200000"/>
                  </a:schemeClr>
                </a:solidFill>
                <a:effectLst/>
              </a:defRPr>
            </a:lvl1pPr>
            <a:extLst/>
          </a:lstStyle>
          <a:p>
            <a:endParaRPr lang="ru-RU"/>
          </a:p>
        </p:txBody>
      </p:sp>
      <p:sp>
        <p:nvSpPr>
          <p:cNvPr id="22" name="Номер слайда 21"/>
          <p:cNvSpPr>
            <a:spLocks noGrp="1"/>
          </p:cNvSpPr>
          <p:nvPr>
            <p:ph type="sldNum" sz="quarter" idx="4"/>
          </p:nvPr>
        </p:nvSpPr>
        <p:spPr>
          <a:xfrm>
            <a:off x="8613648" y="6305550"/>
            <a:ext cx="457200" cy="476250"/>
          </a:xfrm>
          <a:prstGeom prst="rect">
            <a:avLst/>
          </a:prstGeom>
        </p:spPr>
        <p:txBody>
          <a:bodyPr anchor="b"/>
          <a:lstStyle>
            <a:lvl1pPr algn="ctr" eaLnBrk="1" latinLnBrk="0" hangingPunct="1">
              <a:defRPr kumimoji="0" sz="1200">
                <a:solidFill>
                  <a:schemeClr val="bg2">
                    <a:shade val="50000"/>
                    <a:satMod val="200000"/>
                  </a:schemeClr>
                </a:solidFill>
                <a:effectLst/>
              </a:defRPr>
            </a:lvl1pPr>
            <a:extLst/>
          </a:lstStyle>
          <a:p>
            <a:fld id="{C82FFF3E-5F57-4AD2-A789-B6F4AD2B553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5" name="Прямоугольник 14"/>
          <p:cNvSpPr/>
          <p:nvPr/>
        </p:nvSpPr>
        <p:spPr bwMode="invGray">
          <a:xfrm>
            <a:off x="1014984" y="-54"/>
            <a:ext cx="73152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>
            <a:outerShdw blurRad="38550" dist="38000" dir="10800000" algn="tl" rotWithShape="0">
              <a:schemeClr val="bg2">
                <a:shade val="20000"/>
                <a:satMod val="110000"/>
                <a:alpha val="2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rtl="0" eaLnBrk="1" latinLnBrk="0" hangingPunct="1">
        <a:spcBef>
          <a:spcPct val="0"/>
        </a:spcBef>
        <a:buNone/>
        <a:defRPr kumimoji="0" sz="4300" kern="1200">
          <a:solidFill>
            <a:schemeClr val="tx2">
              <a:satMod val="130000"/>
            </a:schemeClr>
          </a:solidFill>
          <a:effectLst>
            <a:outerShdw blurRad="50000" dist="30000" dir="5400000" algn="tl" rotWithShape="0">
              <a:srgbClr val="000000">
                <a:alpha val="30000"/>
              </a:srgbClr>
            </a:outerShdw>
          </a:effectLst>
          <a:latin typeface="+mj-lt"/>
          <a:ea typeface="+mj-ea"/>
          <a:cs typeface="+mj-cs"/>
        </a:defRPr>
      </a:lvl1pPr>
      <a:extLst/>
    </p:titleStyle>
    <p:bodyStyle>
      <a:lvl1pPr marL="365760" indent="-283464" algn="l" rtl="0" eaLnBrk="1" latinLnBrk="0" hangingPunct="1">
        <a:lnSpc>
          <a:spcPct val="100000"/>
        </a:lnSpc>
        <a:spcBef>
          <a:spcPts val="600"/>
        </a:spcBef>
        <a:buClr>
          <a:schemeClr val="accent1"/>
        </a:buClr>
        <a:buSzPct val="80000"/>
        <a:buFont typeface="Wingdings 2"/>
        <a:buChar char=""/>
        <a:defRPr kumimoji="0"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37744" algn="l" rtl="0" eaLnBrk="1" latinLnBrk="0" hangingPunct="1">
        <a:lnSpc>
          <a:spcPct val="100000"/>
        </a:lnSpc>
        <a:spcBef>
          <a:spcPts val="550"/>
        </a:spcBef>
        <a:buClr>
          <a:schemeClr val="accent1"/>
        </a:buClr>
        <a:buFont typeface="Verdana"/>
        <a:buChar char="◦"/>
        <a:defRPr kumimoji="0"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886968" indent="-228600" algn="l" rtl="0" eaLnBrk="1" latinLnBrk="0" hangingPunct="1">
        <a:lnSpc>
          <a:spcPct val="100000"/>
        </a:lnSpc>
        <a:spcBef>
          <a:spcPct val="20000"/>
        </a:spcBef>
        <a:buClr>
          <a:schemeClr val="accent2"/>
        </a:buClr>
        <a:buFont typeface="Wingdings 2"/>
        <a:buChar char="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097280" indent="-173736" algn="l" rtl="0" eaLnBrk="1" latinLnBrk="0" hangingPunct="1">
        <a:lnSpc>
          <a:spcPct val="100000"/>
        </a:lnSpc>
        <a:spcBef>
          <a:spcPct val="20000"/>
        </a:spcBef>
        <a:buClr>
          <a:schemeClr val="accent3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298448" indent="-182880" algn="l" rtl="0" eaLnBrk="1" latinLnBrk="0" hangingPunct="1">
        <a:lnSpc>
          <a:spcPct val="100000"/>
        </a:lnSpc>
        <a:spcBef>
          <a:spcPct val="20000"/>
        </a:spcBef>
        <a:buClr>
          <a:schemeClr val="accent4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508760" indent="-182880" algn="l" rtl="0" eaLnBrk="1" latinLnBrk="0" hangingPunct="1">
        <a:lnSpc>
          <a:spcPct val="100000"/>
        </a:lnSpc>
        <a:spcBef>
          <a:spcPct val="20000"/>
        </a:spcBef>
        <a:buClr>
          <a:schemeClr val="accent5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1719072" indent="-182880" algn="l" rtl="0" eaLnBrk="1" latinLnBrk="0" hangingPunct="1">
        <a:lnSpc>
          <a:spcPct val="100000"/>
        </a:lnSpc>
        <a:spcBef>
          <a:spcPct val="20000"/>
        </a:spcBef>
        <a:buClr>
          <a:schemeClr val="accent6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1920240" indent="-182880" algn="l" rtl="0" eaLnBrk="1" latinLnBrk="0" hangingPunct="1">
        <a:lnSpc>
          <a:spcPct val="100000"/>
        </a:lnSpc>
        <a:spcBef>
          <a:spcPct val="20000"/>
        </a:spcBef>
        <a:buClr>
          <a:schemeClr val="accent6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2130552" indent="-182880" algn="l" rtl="0" eaLnBrk="1" latinLnBrk="0" hangingPunct="1">
        <a:lnSpc>
          <a:spcPct val="100000"/>
        </a:lnSpc>
        <a:spcBef>
          <a:spcPct val="20000"/>
        </a:spcBef>
        <a:buClr>
          <a:schemeClr val="accent6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.v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323528" y="260648"/>
            <a:ext cx="8496944" cy="6264696"/>
          </a:xfrm>
        </p:spPr>
        <p:txBody>
          <a:bodyPr>
            <a:normAutofit fontScale="47500" lnSpcReduction="20000"/>
          </a:bodyPr>
          <a:lstStyle/>
          <a:p>
            <a:pPr algn="ctr"/>
            <a:r>
              <a:rPr lang="ru-RU" sz="80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 </a:t>
            </a:r>
          </a:p>
          <a:p>
            <a:pPr algn="ctr"/>
            <a:r>
              <a:rPr lang="ru-RU" sz="80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 </a:t>
            </a:r>
          </a:p>
          <a:p>
            <a:pPr algn="ctr"/>
            <a:r>
              <a:rPr lang="ru-RU" sz="80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 </a:t>
            </a:r>
          </a:p>
          <a:p>
            <a:pPr algn="ctr"/>
            <a:r>
              <a:rPr lang="ru-RU" sz="80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Лекция № 5</a:t>
            </a:r>
            <a:endParaRPr lang="ru-RU" sz="8000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r>
              <a:rPr lang="ru-RU" sz="80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на тему: </a:t>
            </a:r>
            <a:r>
              <a:rPr lang="ru-RU" sz="80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«Пространственные элементы»</a:t>
            </a:r>
            <a:endParaRPr lang="ru-RU" sz="8000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endParaRPr lang="ru-RU" sz="8000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endParaRPr lang="ru-RU" sz="8000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endParaRPr lang="ru-RU" sz="8000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pPr algn="r"/>
            <a:r>
              <a:rPr lang="ru-RU" sz="80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.</a:t>
            </a:r>
            <a:endParaRPr lang="ru-RU" sz="8000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r>
              <a:rPr lang="ru-RU" sz="80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 </a:t>
            </a:r>
            <a:endParaRPr lang="ru-RU" sz="8000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endParaRPr lang="ru-RU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115616" y="908720"/>
            <a:ext cx="7858120" cy="1143000"/>
          </a:xfrm>
        </p:spPr>
        <p:txBody>
          <a:bodyPr>
            <a:normAutofit fontScale="90000"/>
          </a:bodyPr>
          <a:lstStyle/>
          <a:p>
            <a:pPr algn="ctr"/>
            <a:r>
              <a:rPr lang="ru-RU" b="1" dirty="0" smtClean="0"/>
              <a:t>5.1 Картографическое представление объектов реального мира</a:t>
            </a:r>
            <a:r>
              <a:rPr lang="ru-RU" dirty="0" smtClean="0"/>
              <a:t/>
            </a:r>
            <a:br>
              <a:rPr lang="ru-RU" dirty="0" smtClean="0"/>
            </a:br>
            <a:r>
              <a:rPr lang="ru-RU" dirty="0" smtClean="0"/>
              <a:t/>
            </a:r>
            <a:br>
              <a:rPr lang="ru-RU" dirty="0" smtClean="0"/>
            </a:b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827584" y="1844824"/>
            <a:ext cx="7930128" cy="4464496"/>
          </a:xfrm>
        </p:spPr>
        <p:txBody>
          <a:bodyPr>
            <a:noAutofit/>
          </a:bodyPr>
          <a:lstStyle/>
          <a:p>
            <a:r>
              <a:rPr lang="ru-RU" sz="3400" dirty="0" smtClean="0"/>
              <a:t>Все реальные объекты отображаются на картах какими либо условными знаками, точками, линиями, полигонами или поверхностями. Кроме того, немаловажным фактором является цветовая градация объектов, например изображение ландшафта или распределение плотности населения. </a:t>
            </a:r>
            <a:endParaRPr lang="ru-RU" sz="34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Рисунок 1" descr="рис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691680" y="476672"/>
            <a:ext cx="6198865" cy="601684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475656" y="274638"/>
            <a:ext cx="7458032" cy="1143000"/>
          </a:xfrm>
        </p:spPr>
        <p:txBody>
          <a:bodyPr>
            <a:normAutofit/>
          </a:bodyPr>
          <a:lstStyle/>
          <a:p>
            <a:pPr algn="ctr"/>
            <a:r>
              <a:rPr lang="ru-RU" dirty="0" smtClean="0"/>
              <a:t>5.2 Точечные объекты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 fontScale="70000" lnSpcReduction="20000"/>
          </a:bodyPr>
          <a:lstStyle/>
          <a:p>
            <a:r>
              <a:rPr lang="ru-RU" sz="4000" i="1" dirty="0" smtClean="0"/>
              <a:t>Точка, точечный объект (</a:t>
            </a:r>
            <a:r>
              <a:rPr lang="en-US" sz="4000" i="1" dirty="0" smtClean="0"/>
              <a:t>point</a:t>
            </a:r>
            <a:r>
              <a:rPr lang="ru-RU" sz="4000" i="1" dirty="0" smtClean="0"/>
              <a:t>, </a:t>
            </a:r>
            <a:r>
              <a:rPr lang="en-US" sz="4000" i="1" dirty="0" smtClean="0"/>
              <a:t>point feature</a:t>
            </a:r>
            <a:r>
              <a:rPr lang="ru-RU" sz="4000" i="1" dirty="0" smtClean="0"/>
              <a:t>) </a:t>
            </a:r>
            <a:r>
              <a:rPr lang="ru-RU" sz="4000" dirty="0" smtClean="0"/>
              <a:t>– </a:t>
            </a:r>
            <a:r>
              <a:rPr lang="ru-RU" sz="4000" dirty="0" err="1" smtClean="0"/>
              <a:t>нульмерный</a:t>
            </a:r>
            <a:r>
              <a:rPr lang="ru-RU" sz="4000" dirty="0" smtClean="0"/>
              <a:t> объект, один из  четырех основных типов пространственных объектов, характеризуемый координатами и ассоциированными с ними атрибутами; совокупность точечных объектов образует точечный слой.</a:t>
            </a:r>
          </a:p>
          <a:p>
            <a:r>
              <a:rPr lang="ru-RU" sz="4000" dirty="0" smtClean="0"/>
              <a:t>Точечные объекты - это такие объекты, каждый из которых расположен только в одной точке пространства. Примером таких объектов могут быть деревья, дома, перекрестки дорог, и многие другие. </a:t>
            </a:r>
            <a:endParaRPr lang="ru-RU" sz="40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475656" y="274638"/>
            <a:ext cx="7458032" cy="1143000"/>
          </a:xfrm>
        </p:spPr>
        <p:txBody>
          <a:bodyPr>
            <a:normAutofit/>
          </a:bodyPr>
          <a:lstStyle/>
          <a:p>
            <a:pPr algn="ctr"/>
            <a:r>
              <a:rPr lang="ru-RU" b="1" dirty="0" smtClean="0"/>
              <a:t>5.3 Линейные объекты</a:t>
            </a:r>
            <a:endParaRPr lang="ru-RU" b="1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 fontScale="77500" lnSpcReduction="20000"/>
          </a:bodyPr>
          <a:lstStyle/>
          <a:p>
            <a:r>
              <a:rPr lang="ru-RU" sz="3600" i="1" dirty="0" smtClean="0"/>
              <a:t>Линия, линейный объект (</a:t>
            </a:r>
            <a:r>
              <a:rPr lang="en-US" sz="3600" i="1" dirty="0" smtClean="0"/>
              <a:t>line</a:t>
            </a:r>
            <a:r>
              <a:rPr lang="ru-RU" sz="3600" i="1" dirty="0" smtClean="0"/>
              <a:t>, </a:t>
            </a:r>
            <a:r>
              <a:rPr lang="en-US" sz="3600" i="1" dirty="0" smtClean="0"/>
              <a:t>line feature</a:t>
            </a:r>
            <a:r>
              <a:rPr lang="ru-RU" sz="3600" i="1" dirty="0" smtClean="0"/>
              <a:t>)</a:t>
            </a:r>
            <a:r>
              <a:rPr lang="ru-RU" sz="3600" dirty="0" smtClean="0"/>
              <a:t> – 1.одномерный объект, один из четырех основных типов пространственных объектов, образованный последовательностью не менее двух точек с известными плановыми координатами (линейных сегментов или дуг); совокупность линий образует линейный слой. 2. обобщенное наименование линейных графических и пространственных объектов и примитивов: линий в указанном выше смысле, сегментов и дуг, границ полигона.</a:t>
            </a:r>
            <a:endParaRPr lang="ru-RU" sz="36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475656" y="274638"/>
            <a:ext cx="7458032" cy="1143000"/>
          </a:xfrm>
        </p:spPr>
        <p:txBody>
          <a:bodyPr>
            <a:normAutofit/>
          </a:bodyPr>
          <a:lstStyle/>
          <a:p>
            <a:pPr algn="ctr"/>
            <a:r>
              <a:rPr lang="ru-RU" b="1" dirty="0" smtClean="0"/>
              <a:t>5.4 Площадные объекты</a:t>
            </a:r>
            <a:endParaRPr lang="ru-RU" b="1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 fontScale="55000" lnSpcReduction="20000"/>
          </a:bodyPr>
          <a:lstStyle/>
          <a:p>
            <a:r>
              <a:rPr lang="ru-RU" sz="4000" i="1" dirty="0" smtClean="0"/>
              <a:t>Полигон (</a:t>
            </a:r>
            <a:r>
              <a:rPr lang="en-US" sz="4000" i="1" dirty="0" smtClean="0"/>
              <a:t>polygon</a:t>
            </a:r>
            <a:r>
              <a:rPr lang="ru-RU" sz="4000" i="1" dirty="0" smtClean="0"/>
              <a:t>, </a:t>
            </a:r>
            <a:r>
              <a:rPr lang="en-US" sz="4000" i="1" dirty="0" smtClean="0"/>
              <a:t>area</a:t>
            </a:r>
            <a:r>
              <a:rPr lang="ru-RU" sz="4000" i="1" dirty="0" smtClean="0"/>
              <a:t>, </a:t>
            </a:r>
            <a:r>
              <a:rPr lang="en-US" sz="4000" i="1" dirty="0" smtClean="0"/>
              <a:t>area feature</a:t>
            </a:r>
            <a:r>
              <a:rPr lang="ru-RU" sz="4000" i="1" dirty="0" smtClean="0"/>
              <a:t>, </a:t>
            </a:r>
            <a:r>
              <a:rPr lang="en-US" sz="4000" i="1" dirty="0" smtClean="0"/>
              <a:t>region</a:t>
            </a:r>
            <a:r>
              <a:rPr lang="ru-RU" sz="4000" i="1" dirty="0" smtClean="0"/>
              <a:t>, </a:t>
            </a:r>
            <a:r>
              <a:rPr lang="en-US" sz="4000" i="1" dirty="0" smtClean="0"/>
              <a:t>face</a:t>
            </a:r>
            <a:r>
              <a:rPr lang="ru-RU" sz="4000" i="1" dirty="0" smtClean="0"/>
              <a:t>), многоугольник, полигональный объект, контур, контурный объект, область</a:t>
            </a:r>
            <a:r>
              <a:rPr lang="ru-RU" sz="4000" dirty="0" smtClean="0"/>
              <a:t>  - двумерный (площадной) объект, один из четырех основных типов пространственных объектов, внутренняя область, образованная замкнутой последовательностью дуг в векторно-топологических представлениях или сегментов в модели «спагетти» и идентифицируемая внутренней точкой (меткой) и ассоциированными с нею значениями атрибутов.</a:t>
            </a:r>
          </a:p>
          <a:p>
            <a:r>
              <a:rPr lang="ru-RU" sz="4000" dirty="0" smtClean="0"/>
              <a:t>Различают простой полигон (</a:t>
            </a:r>
            <a:r>
              <a:rPr lang="en-US" sz="4000" dirty="0" smtClean="0"/>
              <a:t>simple polygon</a:t>
            </a:r>
            <a:r>
              <a:rPr lang="ru-RU" sz="4000" dirty="0" smtClean="0"/>
              <a:t>), не содержащий внутренних полигонов (</a:t>
            </a:r>
            <a:r>
              <a:rPr lang="en-US" sz="4000" dirty="0" smtClean="0"/>
              <a:t>inner polygon</a:t>
            </a:r>
            <a:r>
              <a:rPr lang="ru-RU" sz="4000" dirty="0" smtClean="0"/>
              <a:t>), и составной полигон (</a:t>
            </a:r>
            <a:r>
              <a:rPr lang="en-US" sz="4000" dirty="0" smtClean="0"/>
              <a:t>complex polygon</a:t>
            </a:r>
            <a:r>
              <a:rPr lang="ru-RU" sz="4000" dirty="0" smtClean="0"/>
              <a:t>), содержащий внутренние полигоны, называемые также «островами» (</a:t>
            </a:r>
            <a:r>
              <a:rPr lang="en-US" sz="4000" dirty="0" smtClean="0"/>
              <a:t>island</a:t>
            </a:r>
            <a:r>
              <a:rPr lang="ru-RU" sz="4000" dirty="0" smtClean="0"/>
              <a:t>) и анклавами (</a:t>
            </a:r>
            <a:r>
              <a:rPr lang="en-US" sz="4000" dirty="0" smtClean="0"/>
              <a:t>hole</a:t>
            </a:r>
            <a:r>
              <a:rPr lang="ru-RU" sz="4000" dirty="0" smtClean="0"/>
              <a:t>). </a:t>
            </a:r>
            <a:endParaRPr lang="ru-RU" sz="40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475656" y="274638"/>
            <a:ext cx="7458032" cy="1143000"/>
          </a:xfrm>
        </p:spPr>
        <p:txBody>
          <a:bodyPr>
            <a:normAutofit/>
          </a:bodyPr>
          <a:lstStyle/>
          <a:p>
            <a:pPr algn="ctr"/>
            <a:r>
              <a:rPr lang="ru-RU" b="1" dirty="0" smtClean="0"/>
              <a:t>5.5 Поверхности</a:t>
            </a:r>
            <a:endParaRPr lang="ru-RU" b="1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ru-RU" i="1" dirty="0" smtClean="0"/>
              <a:t>Поверхность (</a:t>
            </a:r>
            <a:r>
              <a:rPr lang="en-US" i="1" dirty="0" smtClean="0"/>
              <a:t>surface</a:t>
            </a:r>
            <a:r>
              <a:rPr lang="ru-RU" i="1" dirty="0" smtClean="0"/>
              <a:t>, </a:t>
            </a:r>
            <a:r>
              <a:rPr lang="en-US" i="1" dirty="0" smtClean="0"/>
              <a:t>relief</a:t>
            </a:r>
            <a:r>
              <a:rPr lang="ru-RU" i="1" dirty="0" smtClean="0"/>
              <a:t>), рельеф</a:t>
            </a:r>
            <a:r>
              <a:rPr lang="ru-RU" dirty="0" smtClean="0"/>
              <a:t> – трехмерный объект (3-</a:t>
            </a:r>
            <a:r>
              <a:rPr lang="en-US" dirty="0" smtClean="0"/>
              <a:t>D feature</a:t>
            </a:r>
            <a:r>
              <a:rPr lang="ru-RU" dirty="0" smtClean="0"/>
              <a:t>), один из четырех основных типов пространственных объектов, определяемый не только плановыми координатами, но и аппликатой </a:t>
            </a:r>
            <a:r>
              <a:rPr lang="en-US" dirty="0" smtClean="0"/>
              <a:t>Z</a:t>
            </a:r>
            <a:r>
              <a:rPr lang="ru-RU" dirty="0" smtClean="0"/>
              <a:t> (</a:t>
            </a:r>
            <a:r>
              <a:rPr lang="en-US" dirty="0" smtClean="0"/>
              <a:t>Z</a:t>
            </a:r>
            <a:r>
              <a:rPr lang="ru-RU" dirty="0" smtClean="0"/>
              <a:t>-</a:t>
            </a:r>
            <a:r>
              <a:rPr lang="en-US" dirty="0" smtClean="0"/>
              <a:t>value</a:t>
            </a:r>
            <a:r>
              <a:rPr lang="ru-RU" dirty="0" smtClean="0"/>
              <a:t>), т.е. тройкой, триплетом координат; оболочка тела.</a:t>
            </a:r>
            <a:endParaRPr lang="ru-RU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475656" y="274638"/>
            <a:ext cx="7458032" cy="1143000"/>
          </a:xfrm>
        </p:spPr>
        <p:txBody>
          <a:bodyPr>
            <a:normAutofit/>
          </a:bodyPr>
          <a:lstStyle/>
          <a:p>
            <a:pPr algn="ctr"/>
            <a:r>
              <a:rPr lang="ru-RU" b="1" dirty="0" smtClean="0"/>
              <a:t>5.6 Тела</a:t>
            </a:r>
            <a:endParaRPr lang="ru-RU" b="1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 fontScale="77500" lnSpcReduction="20000"/>
          </a:bodyPr>
          <a:lstStyle/>
          <a:p>
            <a:r>
              <a:rPr lang="ru-RU" i="1" dirty="0" smtClean="0"/>
              <a:t>Тело</a:t>
            </a:r>
            <a:r>
              <a:rPr lang="ru-MO" i="1" dirty="0" smtClean="0"/>
              <a:t> (</a:t>
            </a:r>
            <a:r>
              <a:rPr lang="en-US" i="1" dirty="0" smtClean="0"/>
              <a:t>body</a:t>
            </a:r>
            <a:r>
              <a:rPr lang="ru-MO" i="1" dirty="0" smtClean="0"/>
              <a:t>, </a:t>
            </a:r>
            <a:r>
              <a:rPr lang="en-US" i="1" dirty="0" smtClean="0"/>
              <a:t>solid object</a:t>
            </a:r>
            <a:r>
              <a:rPr lang="ru-MO" i="1" dirty="0" smtClean="0"/>
              <a:t>, </a:t>
            </a:r>
            <a:r>
              <a:rPr lang="en-US" i="1" dirty="0" smtClean="0"/>
              <a:t>solid body</a:t>
            </a:r>
            <a:r>
              <a:rPr lang="ru-MO" i="1" dirty="0" smtClean="0"/>
              <a:t>)</a:t>
            </a:r>
            <a:r>
              <a:rPr lang="ru-MO" dirty="0" smtClean="0"/>
              <a:t> – </a:t>
            </a:r>
            <a:r>
              <a:rPr lang="ru-RU" dirty="0" smtClean="0"/>
              <a:t>объемный пространственный объект</a:t>
            </a:r>
            <a:r>
              <a:rPr lang="ru-MO" dirty="0" smtClean="0"/>
              <a:t> (</a:t>
            </a:r>
            <a:r>
              <a:rPr lang="en-US" dirty="0" smtClean="0"/>
              <a:t>volumetric feature</a:t>
            </a:r>
            <a:r>
              <a:rPr lang="ru-MO" dirty="0" smtClean="0"/>
              <a:t>). </a:t>
            </a:r>
            <a:r>
              <a:rPr lang="ru-RU" dirty="0" smtClean="0"/>
              <a:t>Растровые трехмерные представления тела основаны на конструкциях, известных под наименованием «</a:t>
            </a:r>
            <a:r>
              <a:rPr lang="ru-RU" dirty="0" err="1" smtClean="0"/>
              <a:t>вокселов</a:t>
            </a:r>
            <a:r>
              <a:rPr lang="ru-RU" dirty="0" smtClean="0"/>
              <a:t>», векторные – на трехмерных расширениях модели </a:t>
            </a:r>
            <a:r>
              <a:rPr lang="en-US" dirty="0" smtClean="0"/>
              <a:t>TIN</a:t>
            </a:r>
            <a:r>
              <a:rPr lang="ru-RU" dirty="0" smtClean="0"/>
              <a:t>. В отличие от остальных типов представлений пространственных объектов, представления тела, за редким исключением, не поддерживаются коммерческими программными средствами ГИС, оставаясь в стадии экспериментов; аналогичные им графические представления широко используются, однако, в трехмерной компьютерной графике.</a:t>
            </a:r>
          </a:p>
          <a:p>
            <a:endParaRPr lang="ru-RU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475656" y="274638"/>
            <a:ext cx="7458032" cy="1143000"/>
          </a:xfrm>
        </p:spPr>
        <p:txBody>
          <a:bodyPr>
            <a:normAutofit fontScale="90000"/>
          </a:bodyPr>
          <a:lstStyle/>
          <a:p>
            <a:pPr algn="ctr"/>
            <a:r>
              <a:rPr lang="ru-RU" dirty="0" smtClean="0"/>
              <a:t>Непрерывные и дискретные поверхности</a:t>
            </a:r>
            <a:endParaRPr lang="ru-RU" b="1" dirty="0"/>
          </a:p>
        </p:txBody>
      </p:sp>
      <p:sp>
        <p:nvSpPr>
          <p:cNvPr id="25602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graphicFrame>
        <p:nvGraphicFramePr>
          <p:cNvPr id="25601" name="Object 1"/>
          <p:cNvGraphicFramePr>
            <a:graphicFrameLocks noChangeAspect="1"/>
          </p:cNvGraphicFramePr>
          <p:nvPr/>
        </p:nvGraphicFramePr>
        <p:xfrm>
          <a:off x="1043608" y="1628800"/>
          <a:ext cx="7816302" cy="4464496"/>
        </p:xfrm>
        <a:graphic>
          <a:graphicData uri="http://schemas.openxmlformats.org/presentationml/2006/ole">
            <p:oleObj spid="_x0000_s25601" r:id="rId3" imgW="6400800" imgH="3657600" progId="">
              <p:embed/>
            </p:oleObj>
          </a:graphicData>
        </a:graphic>
      </p:graphicFrame>
    </p:spTree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Солнцестояние">
  <a:themeElements>
    <a:clrScheme name="Солнцестояние">
      <a:dk1>
        <a:sysClr val="windowText" lastClr="000000"/>
      </a:dk1>
      <a:lt1>
        <a:sysClr val="window" lastClr="FFFFFF"/>
      </a:lt1>
      <a:dk2>
        <a:srgbClr val="4F271C"/>
      </a:dk2>
      <a:lt2>
        <a:srgbClr val="E7DEC9"/>
      </a:lt2>
      <a:accent1>
        <a:srgbClr val="3891A7"/>
      </a:accent1>
      <a:accent2>
        <a:srgbClr val="FEB80A"/>
      </a:accent2>
      <a:accent3>
        <a:srgbClr val="C32D2E"/>
      </a:accent3>
      <a:accent4>
        <a:srgbClr val="84AA33"/>
      </a:accent4>
      <a:accent5>
        <a:srgbClr val="964305"/>
      </a:accent5>
      <a:accent6>
        <a:srgbClr val="475A8D"/>
      </a:accent6>
      <a:hlink>
        <a:srgbClr val="8DC765"/>
      </a:hlink>
      <a:folHlink>
        <a:srgbClr val="AA8A14"/>
      </a:folHlink>
    </a:clrScheme>
    <a:fontScheme name="Солнцестояние">
      <a:majorFont>
        <a:latin typeface="Gill Sans MT"/>
        <a:ea typeface=""/>
        <a:cs typeface=""/>
        <a:font script="Grek" typeface="Corbel"/>
        <a:font script="Cyrl" typeface="Corbel"/>
        <a:font script="Jpan" typeface="HGｺﾞｼｯｸE"/>
        <a:font script="Hang" typeface="휴먼매직체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Gill Sans MT"/>
        <a:ea typeface=""/>
        <a:cs typeface=""/>
        <a:font script="Grek" typeface="Corbel"/>
        <a:font script="Cyrl" typeface="Corbel"/>
        <a:font script="Jpan" typeface="HGｺﾞｼｯｸE"/>
        <a:font script="Hang" typeface="HY엽서L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inorFont>
    </a:fontScheme>
    <a:fmtScheme name="Солнцестояние">
      <a:fillStyleLst>
        <a:solidFill>
          <a:schemeClr val="phClr"/>
        </a:solidFill>
        <a:gradFill rotWithShape="1">
          <a:gsLst>
            <a:gs pos="0">
              <a:schemeClr val="phClr">
                <a:tint val="35000"/>
                <a:satMod val="253000"/>
              </a:schemeClr>
            </a:gs>
            <a:gs pos="50000">
              <a:schemeClr val="phClr">
                <a:tint val="42000"/>
                <a:satMod val="255000"/>
              </a:schemeClr>
            </a:gs>
            <a:gs pos="97000">
              <a:schemeClr val="phClr">
                <a:tint val="53000"/>
                <a:satMod val="260000"/>
              </a:schemeClr>
            </a:gs>
            <a:gs pos="100000">
              <a:schemeClr val="phClr">
                <a:tint val="56000"/>
                <a:satMod val="275000"/>
              </a:schemeClr>
            </a:gs>
          </a:gsLst>
          <a:path path="circle">
            <a:fillToRect l="50000" t="50000" r="50000" b="50000"/>
          </a:path>
        </a:gradFill>
        <a:gradFill rotWithShape="1">
          <a:gsLst>
            <a:gs pos="0">
              <a:schemeClr val="phClr">
                <a:tint val="92000"/>
                <a:satMod val="170000"/>
              </a:schemeClr>
            </a:gs>
            <a:gs pos="15000">
              <a:schemeClr val="phClr">
                <a:tint val="92000"/>
                <a:shade val="99000"/>
                <a:satMod val="170000"/>
              </a:schemeClr>
            </a:gs>
            <a:gs pos="62000">
              <a:schemeClr val="phClr">
                <a:tint val="96000"/>
                <a:shade val="80000"/>
                <a:satMod val="170000"/>
              </a:schemeClr>
            </a:gs>
            <a:gs pos="97000">
              <a:schemeClr val="phClr">
                <a:tint val="98000"/>
                <a:shade val="63000"/>
                <a:satMod val="170000"/>
              </a:schemeClr>
            </a:gs>
            <a:gs pos="100000">
              <a:schemeClr val="phClr">
                <a:shade val="62000"/>
                <a:satMod val="170000"/>
              </a:schemeClr>
            </a:gs>
          </a:gsLst>
          <a:path path="circle">
            <a:fillToRect l="50000" t="50000" r="50000" b="50000"/>
          </a:path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63500" dist="25400" dir="5400000" rotWithShape="0">
              <a:srgbClr val="000000">
                <a:alpha val="43137"/>
              </a:srgbClr>
            </a:outerShdw>
          </a:effectLst>
        </a:effectStyle>
        <a:effectStyle>
          <a:effectLst>
            <a:outerShdw blurRad="63500" dist="25400" dir="5400000" rotWithShape="0">
              <a:srgbClr val="000000">
                <a:alpha val="43137"/>
              </a:srgbClr>
            </a:outerShdw>
          </a:effectLst>
          <a:scene3d>
            <a:camera prst="orthographicFront" fov="0">
              <a:rot lat="0" lon="0" rev="0"/>
            </a:camera>
            <a:lightRig rig="brightRoom" dir="tl">
              <a:rot lat="0" lon="0" rev="8700000"/>
            </a:lightRig>
          </a:scene3d>
          <a:sp3d contourW="12700">
            <a:bevelT w="0" h="0"/>
            <a:contourClr>
              <a:schemeClr val="phClr">
                <a:shade val="80000"/>
              </a:schemeClr>
            </a:contourClr>
          </a:sp3d>
        </a:effectStyle>
        <a:effectStyle>
          <a:effectLst>
            <a:outerShdw blurRad="63500" dist="25400" dir="5400000" rotWithShape="0">
              <a:srgbClr val="000000">
                <a:alpha val="43137"/>
              </a:srgbClr>
            </a:outerShdw>
          </a:effectLst>
          <a:scene3d>
            <a:camera prst="orthographicFront" fov="0">
              <a:rot lat="0" lon="0" rev="0"/>
            </a:camera>
            <a:lightRig rig="brightRoom" dir="tl">
              <a:rot lat="0" lon="0" rev="5400000"/>
            </a:lightRig>
          </a:scene3d>
          <a:sp3d contourW="12700">
            <a:bevelT w="25400" h="50800" prst="angle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60000"/>
                <a:satMod val="355000"/>
              </a:schemeClr>
            </a:gs>
            <a:gs pos="40000">
              <a:schemeClr val="phClr">
                <a:tint val="85000"/>
                <a:satMod val="320000"/>
              </a:schemeClr>
            </a:gs>
            <a:gs pos="100000">
              <a:schemeClr val="phClr">
                <a:shade val="55000"/>
                <a:satMod val="300000"/>
              </a:schemeClr>
            </a:gs>
          </a:gsLst>
          <a:path path="circle">
            <a:fillToRect l="-24500" t="-20000" r="124500" b="120000"/>
          </a:path>
        </a:gradFill>
        <a:blipFill>
          <a:blip xmlns:r="http://schemas.openxmlformats.org/officeDocument/2006/relationships" r:embed="rId1">
            <a:duotone>
              <a:schemeClr val="phClr">
                <a:shade val="9000"/>
                <a:satMod val="300000"/>
              </a:schemeClr>
              <a:schemeClr val="phClr">
                <a:tint val="90000"/>
                <a:satMod val="225000"/>
              </a:schemeClr>
            </a:duotone>
          </a:blip>
          <a:tile tx="0" ty="0" sx="90000" sy="90000" flip="xy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Solstice</Template>
  <TotalTime>59</TotalTime>
  <Words>438</Words>
  <Application>Microsoft Office PowerPoint</Application>
  <PresentationFormat>Экран (4:3)</PresentationFormat>
  <Paragraphs>25</Paragraphs>
  <Slides>9</Slides>
  <Notes>0</Notes>
  <HiddenSlides>0</HiddenSlides>
  <MMClips>0</MMClips>
  <ScaleCrop>false</ScaleCrop>
  <HeadingPairs>
    <vt:vector size="6" baseType="variant">
      <vt:variant>
        <vt:lpstr>Тема</vt:lpstr>
      </vt:variant>
      <vt:variant>
        <vt:i4>1</vt:i4>
      </vt:variant>
      <vt:variant>
        <vt:lpstr>Внедренные серверы OLE</vt:lpstr>
      </vt:variant>
      <vt:variant>
        <vt:i4>0</vt:i4>
      </vt:variant>
      <vt:variant>
        <vt:lpstr>Заголовки слайдов</vt:lpstr>
      </vt:variant>
      <vt:variant>
        <vt:i4>9</vt:i4>
      </vt:variant>
    </vt:vector>
  </HeadingPairs>
  <TitlesOfParts>
    <vt:vector size="10" baseType="lpstr">
      <vt:lpstr>Солнцестояние</vt:lpstr>
      <vt:lpstr>Слайд 1</vt:lpstr>
      <vt:lpstr>5.1 Картографическое представление объектов реального мира  </vt:lpstr>
      <vt:lpstr>Слайд 3</vt:lpstr>
      <vt:lpstr>5.2 Точечные объекты</vt:lpstr>
      <vt:lpstr>5.3 Линейные объекты</vt:lpstr>
      <vt:lpstr>5.4 Площадные объекты</vt:lpstr>
      <vt:lpstr>5.5 Поверхности</vt:lpstr>
      <vt:lpstr>5.6 Тела</vt:lpstr>
      <vt:lpstr>Непрерывные и дискретные поверхности</vt:lpstr>
    </vt:vector>
  </TitlesOfParts>
  <Company>Reanimator Extreme Edition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User</dc:creator>
  <cp:lastModifiedBy>Ganat</cp:lastModifiedBy>
  <cp:revision>11</cp:revision>
  <dcterms:created xsi:type="dcterms:W3CDTF">2016-02-14T06:05:03Z</dcterms:created>
  <dcterms:modified xsi:type="dcterms:W3CDTF">2020-09-09T08:55:59Z</dcterms:modified>
</cp:coreProperties>
</file>